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57" r:id="rId4"/>
    <p:sldId id="260" r:id="rId5"/>
    <p:sldId id="283" r:id="rId6"/>
    <p:sldId id="259" r:id="rId7"/>
    <p:sldId id="288" r:id="rId8"/>
    <p:sldId id="289" r:id="rId9"/>
    <p:sldId id="284" r:id="rId10"/>
    <p:sldId id="290" r:id="rId11"/>
    <p:sldId id="285" r:id="rId12"/>
    <p:sldId id="261" r:id="rId13"/>
    <p:sldId id="262" r:id="rId14"/>
    <p:sldId id="263" r:id="rId15"/>
    <p:sldId id="266" r:id="rId16"/>
    <p:sldId id="267" r:id="rId17"/>
    <p:sldId id="268" r:id="rId18"/>
    <p:sldId id="269" r:id="rId19"/>
    <p:sldId id="274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2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4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4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08B7-674A-4E72-8C17-F2B22C25DA8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344F-77EA-498E-9ED8-3957F351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antikvariat-japan.ru/images/stories/virtuemart/product/japan-orden-zaslug-krasnogo-kresta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yadonor.kz/yadonor/www/wordpress/wp-content/uploads/2012/01/8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blood.by/sites/default/files/styles/large/public/field/image/add.jpg?itok=6MqpwYq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0926" y="1131210"/>
            <a:ext cx="6590922" cy="28885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800" b="1" dirty="0">
                <a:cs typeface="Times New Roman" panose="02020603050405020304" pitchFamily="18" charset="0"/>
              </a:rPr>
              <a:t>Всемирный день </a:t>
            </a:r>
            <a:r>
              <a:rPr lang="ru-RU" sz="4800" b="1" dirty="0" smtClean="0"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cs typeface="Times New Roman" panose="02020603050405020304" pitchFamily="18" charset="0"/>
              </a:rPr>
            </a:br>
            <a:r>
              <a:rPr lang="ru-RU" sz="4800" b="1" dirty="0" smtClean="0">
                <a:cs typeface="Times New Roman" panose="02020603050405020304" pitchFamily="18" charset="0"/>
              </a:rPr>
              <a:t>донора </a:t>
            </a:r>
            <a:r>
              <a:rPr lang="ru-RU" sz="4800" b="1" dirty="0">
                <a:cs typeface="Times New Roman" panose="02020603050405020304" pitchFamily="18" charset="0"/>
              </a:rPr>
              <a:t>крови</a:t>
            </a:r>
            <a:r>
              <a:rPr lang="ru-RU" sz="4800" b="1" dirty="0" smtClean="0">
                <a:cs typeface="Times New Roman" panose="02020603050405020304" pitchFamily="18" charset="0"/>
              </a:rPr>
              <a:t>.</a:t>
            </a:r>
            <a:br>
              <a:rPr lang="ru-RU" sz="4800" b="1" dirty="0" smtClean="0">
                <a:cs typeface="Times New Roman" panose="02020603050405020304" pitchFamily="18" charset="0"/>
              </a:rPr>
            </a:br>
            <a:r>
              <a:rPr lang="ru-RU" sz="4800" b="1" dirty="0" smtClean="0">
                <a:cs typeface="Times New Roman" panose="02020603050405020304" pitchFamily="18" charset="0"/>
              </a:rPr>
              <a:t>Поощрения и награды донорам  </a:t>
            </a:r>
            <a:br>
              <a:rPr lang="ru-RU" sz="4800" b="1" dirty="0" smtClean="0">
                <a:cs typeface="Times New Roman" panose="02020603050405020304" pitchFamily="18" charset="0"/>
              </a:rPr>
            </a:br>
            <a:r>
              <a:rPr lang="ru-RU" sz="4800" b="1" dirty="0" smtClean="0">
                <a:cs typeface="Times New Roman" panose="02020603050405020304" pitchFamily="18" charset="0"/>
              </a:rPr>
              <a:t>в разных странах мира</a:t>
            </a:r>
            <a:endParaRPr lang="ru-RU" sz="4800" b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8950" y="4862647"/>
            <a:ext cx="6074875" cy="9496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/>
              <a:t>к</a:t>
            </a:r>
            <a:r>
              <a:rPr lang="ru-RU" sz="2000" b="1" dirty="0" smtClean="0"/>
              <a:t>.м.н. Гольдинберг Б.М.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заведующий </a:t>
            </a:r>
            <a:r>
              <a:rPr lang="ru-RU" sz="2000" dirty="0"/>
              <a:t>отделением организации производственной и клинической трансфузиологии Городского центра трансфузиологии </a:t>
            </a:r>
            <a:r>
              <a:rPr lang="ru-RU" sz="2000" dirty="0" smtClean="0"/>
              <a:t>УЗ </a:t>
            </a:r>
            <a:r>
              <a:rPr lang="ru-RU" sz="2000" dirty="0"/>
              <a:t>«6-я городская клиническая больница», г. Минск</a:t>
            </a:r>
          </a:p>
        </p:txBody>
      </p:sp>
      <p:pic>
        <p:nvPicPr>
          <p:cNvPr id="1030" name="Picture 6" descr="Всемирный день донора крови 14 июня: история и традиции праздника |  13.06.2025 | Самара - БезФорма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" y="1131210"/>
            <a:ext cx="5232555" cy="32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3814" y="606583"/>
            <a:ext cx="80394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444444"/>
                </a:solidFill>
              </a:rPr>
              <a:t>использование трудового отпуска (отпуска военнослужащим) в летнее или другое удобное время;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444444"/>
                </a:solidFill>
              </a:rPr>
              <a:t>предоставление в течение календарного года кратковременного отпуска без сохранения заработной платы (денежного довольствия военнослужащим, лицам начальствующего и рядового состава) продолжительностью до 14 календарных дней в период, согласованный с нанимателем (руководителем военизированной организации или уполномоченным им лицом, командиром (начальником));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444444"/>
                </a:solidFill>
              </a:rPr>
              <a:t>повышение пенсии по достижении общеустановленного пенсионного возраста на 40 процентов минимального размера пенсии по возрасту.</a:t>
            </a:r>
            <a:endParaRPr lang="ru-RU" sz="2600" dirty="0">
              <a:solidFill>
                <a:srgbClr val="444444"/>
              </a:solidFill>
            </a:endParaRPr>
          </a:p>
        </p:txBody>
      </p:sp>
      <p:pic>
        <p:nvPicPr>
          <p:cNvPr id="3" name="Picture 2" descr="Почетный донор Республики Беларусь. - 25-я центральная районная поликлиника  г.Мин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461"/>
          <a:stretch/>
        </p:blipFill>
        <p:spPr bwMode="auto">
          <a:xfrm>
            <a:off x="327593" y="1855960"/>
            <a:ext cx="3151786" cy="24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40264"/>
              </p:ext>
            </p:extLst>
          </p:nvPr>
        </p:nvGraphicFramePr>
        <p:xfrm>
          <a:off x="588475" y="820150"/>
          <a:ext cx="11153869" cy="508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536">
                  <a:extLst>
                    <a:ext uri="{9D8B030D-6E8A-4147-A177-3AD203B41FA5}">
                      <a16:colId xmlns:a16="http://schemas.microsoft.com/office/drawing/2014/main" val="156181781"/>
                    </a:ext>
                  </a:extLst>
                </a:gridCol>
                <a:gridCol w="3107333">
                  <a:extLst>
                    <a:ext uri="{9D8B030D-6E8A-4147-A177-3AD203B41FA5}">
                      <a16:colId xmlns:a16="http://schemas.microsoft.com/office/drawing/2014/main" val="1327179681"/>
                    </a:ext>
                  </a:extLst>
                </a:gridCol>
              </a:tblGrid>
              <a:tr h="881901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+mn-lt"/>
                        </a:rPr>
                        <a:t>Компенсационные</a:t>
                      </a:r>
                      <a:r>
                        <a:rPr lang="ru-RU" sz="3000" baseline="0" dirty="0" smtClean="0">
                          <a:latin typeface="+mn-lt"/>
                        </a:rPr>
                        <a:t> выплаты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+mn-lt"/>
                        </a:rPr>
                        <a:t>Сумма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70677"/>
                  </a:ext>
                </a:extLst>
              </a:tr>
              <a:tr h="688436">
                <a:tc>
                  <a:txBody>
                    <a:bodyPr/>
                    <a:lstStyle/>
                    <a:p>
                      <a:pPr marL="0" indent="180975" algn="just"/>
                      <a:r>
                        <a:rPr lang="ru-RU" sz="3000" dirty="0" smtClean="0">
                          <a:latin typeface="+mn-lt"/>
                        </a:rPr>
                        <a:t>За дозу крови</a:t>
                      </a:r>
                      <a:r>
                        <a:rPr lang="en-US" sz="3000" dirty="0" smtClean="0">
                          <a:latin typeface="+mn-lt"/>
                        </a:rPr>
                        <a:t> (450 </a:t>
                      </a:r>
                      <a:r>
                        <a:rPr lang="ru-RU" sz="3000" dirty="0" smtClean="0">
                          <a:latin typeface="+mn-lt"/>
                        </a:rPr>
                        <a:t>мл)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+mn-lt"/>
                        </a:rPr>
                        <a:t>189 руб. 00 коп.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7467"/>
                  </a:ext>
                </a:extLst>
              </a:tr>
              <a:tr h="1014810">
                <a:tc>
                  <a:txBody>
                    <a:bodyPr/>
                    <a:lstStyle/>
                    <a:p>
                      <a:pPr marL="0" indent="180975" algn="just"/>
                      <a:r>
                        <a:rPr lang="ru-RU" sz="3000" dirty="0" smtClean="0">
                          <a:latin typeface="+mn-lt"/>
                        </a:rPr>
                        <a:t>За 600</a:t>
                      </a:r>
                      <a:r>
                        <a:rPr lang="ru-RU" sz="3000" baseline="0" dirty="0" smtClean="0">
                          <a:latin typeface="+mn-lt"/>
                        </a:rPr>
                        <a:t> мл плазмы, полученные методом автоматического </a:t>
                      </a:r>
                      <a:r>
                        <a:rPr lang="ru-RU" sz="3000" baseline="0" dirty="0" err="1" smtClean="0">
                          <a:latin typeface="+mn-lt"/>
                        </a:rPr>
                        <a:t>афереза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+mn-lt"/>
                        </a:rPr>
                        <a:t>264 руб. 60 коп.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17946"/>
                  </a:ext>
                </a:extLst>
              </a:tr>
              <a:tr h="1131727">
                <a:tc>
                  <a:txBody>
                    <a:bodyPr/>
                    <a:lstStyle/>
                    <a:p>
                      <a:pPr marL="0" indent="180975" algn="just"/>
                      <a:r>
                        <a:rPr lang="ru-RU" sz="3000" dirty="0" smtClean="0">
                          <a:latin typeface="+mn-lt"/>
                        </a:rPr>
                        <a:t>За</a:t>
                      </a:r>
                      <a:r>
                        <a:rPr lang="ru-RU" sz="3000" baseline="0" dirty="0" smtClean="0">
                          <a:latin typeface="+mn-lt"/>
                        </a:rPr>
                        <a:t> 5 доз тромбоцитов, полученных методом автоматического </a:t>
                      </a:r>
                      <a:r>
                        <a:rPr lang="ru-RU" sz="3000" baseline="0" dirty="0" err="1" smtClean="0">
                          <a:latin typeface="+mn-lt"/>
                        </a:rPr>
                        <a:t>афереза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+mn-lt"/>
                        </a:rPr>
                        <a:t>495 руб. 00 коп.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1689"/>
                  </a:ext>
                </a:extLst>
              </a:tr>
              <a:tr h="1369265">
                <a:tc>
                  <a:txBody>
                    <a:bodyPr/>
                    <a:lstStyle/>
                    <a:p>
                      <a:pPr marL="0" indent="180975" algn="just"/>
                      <a:r>
                        <a:rPr lang="ru-RU" sz="3000" dirty="0" smtClean="0">
                          <a:latin typeface="+mn-lt"/>
                        </a:rPr>
                        <a:t>За</a:t>
                      </a:r>
                      <a:r>
                        <a:rPr lang="ru-RU" sz="3000" baseline="0" dirty="0" smtClean="0">
                          <a:latin typeface="+mn-lt"/>
                        </a:rPr>
                        <a:t> 600 мл </a:t>
                      </a:r>
                      <a:r>
                        <a:rPr lang="ru-RU" sz="3000" baseline="0" dirty="0" err="1" smtClean="0">
                          <a:latin typeface="+mn-lt"/>
                        </a:rPr>
                        <a:t>изоиммунной</a:t>
                      </a:r>
                      <a:r>
                        <a:rPr lang="ru-RU" sz="3000" baseline="0" dirty="0" smtClean="0">
                          <a:latin typeface="+mn-lt"/>
                        </a:rPr>
                        <a:t> плазмы, полученной методом автоматического </a:t>
                      </a:r>
                      <a:r>
                        <a:rPr lang="ru-RU" sz="3000" baseline="0" dirty="0" err="1" smtClean="0">
                          <a:latin typeface="+mn-lt"/>
                        </a:rPr>
                        <a:t>плазмафереза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+mn-lt"/>
                        </a:rPr>
                        <a:t>729</a:t>
                      </a:r>
                      <a:r>
                        <a:rPr lang="ru-RU" sz="3000" baseline="0" dirty="0" smtClean="0">
                          <a:latin typeface="+mn-lt"/>
                        </a:rPr>
                        <a:t> </a:t>
                      </a:r>
                      <a:r>
                        <a:rPr lang="ru-RU" sz="3000" dirty="0" smtClean="0">
                          <a:latin typeface="+mn-lt"/>
                        </a:rPr>
                        <a:t>руб. 00 коп.</a:t>
                      </a:r>
                      <a:endParaRPr lang="ru-RU" sz="3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6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544" y="353583"/>
            <a:ext cx="1074646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latin typeface="+mj-lt"/>
              </a:rPr>
              <a:t>Поощрения и награды донорам крови 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atin typeface="+mj-lt"/>
              </a:rPr>
              <a:t>в европейских странах</a:t>
            </a:r>
            <a:endParaRPr lang="ru-RU" sz="40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6776" y="1702733"/>
            <a:ext cx="8120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 smtClean="0"/>
              <a:t>В Европе известна древняя легенда о пеликане, который пожертвовал собой во имя спасения потомства. По одной из версий была засуха, птенцы остались без воды и пищи, и отец-пеликан накормил их своей плотью, чтобы спасти от голода. По другой – в отсутствие родителя несмышлёных детёнышей отравила своим ядом змея. Когда же пеликан вернулся в гнездо, то он обнаружил своих детей умирающими. Тогда любящий отец разорвал себе клювом грудь, напоил своей кровью птенцов и исцелил их.</a:t>
            </a:r>
          </a:p>
          <a:p>
            <a:pPr algn="just"/>
            <a:r>
              <a:rPr lang="ru-RU" sz="2400" dirty="0" smtClean="0"/>
              <a:t>     Пеликан </a:t>
            </a:r>
            <a:r>
              <a:rPr lang="ru-RU" sz="2400" dirty="0" smtClean="0"/>
              <a:t>как символ милосердия стал использоваться в службах крови и обществах Красного Креста ряда европейских стран.</a:t>
            </a:r>
            <a:endParaRPr lang="ru-RU" sz="2400" dirty="0"/>
          </a:p>
        </p:txBody>
      </p:sp>
      <p:pic>
        <p:nvPicPr>
          <p:cNvPr id="2050" name="Picture 2" descr="Существует один старый геральдический символ - пеликан. Его считают  международным символом учителей и других представителей помогающих  профессий. Ему уже бог знает сколько лет, в Питере кстати его можно  встретить на гербе институ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b="9308"/>
          <a:stretch/>
        </p:blipFill>
        <p:spPr bwMode="auto">
          <a:xfrm>
            <a:off x="300430" y="2037029"/>
            <a:ext cx="3311901" cy="36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3200" y="2055499"/>
            <a:ext cx="6337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/>
              <a:t>Д</a:t>
            </a:r>
            <a:r>
              <a:rPr lang="ru-RU" sz="2800" dirty="0" smtClean="0"/>
              <a:t>оноры </a:t>
            </a:r>
            <a:r>
              <a:rPr lang="ru-RU" sz="2800" dirty="0"/>
              <a:t>поощряются медалью и орденом национального общества Красного Креста, на которых изображен пеликан со своими птенцами. </a:t>
            </a:r>
            <a:endParaRPr lang="ru-RU" sz="2800" dirty="0" smtClean="0"/>
          </a:p>
          <a:p>
            <a:pPr indent="361950" algn="just"/>
            <a:r>
              <a:rPr lang="ru-RU" sz="2800" dirty="0" smtClean="0"/>
              <a:t>Существуют </a:t>
            </a:r>
            <a:r>
              <a:rPr lang="ru-RU" sz="2800" dirty="0"/>
              <a:t>настольные и нагрудные их </a:t>
            </a:r>
            <a:r>
              <a:rPr lang="ru-RU" sz="2800" dirty="0" smtClean="0"/>
              <a:t>варианты.</a:t>
            </a:r>
            <a:endParaRPr lang="ru-RU" sz="2800" dirty="0"/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/>
        </p:blipFill>
        <p:spPr bwMode="auto">
          <a:xfrm>
            <a:off x="1845907" y="426671"/>
            <a:ext cx="2482650" cy="244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r="19285"/>
          <a:stretch/>
        </p:blipFill>
        <p:spPr bwMode="auto">
          <a:xfrm>
            <a:off x="452236" y="3394327"/>
            <a:ext cx="2498258" cy="2879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4708" y="814441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Бельгия </a:t>
            </a:r>
            <a:endParaRPr lang="ru-RU" sz="4000" b="1" dirty="0">
              <a:latin typeface="+mj-lt"/>
            </a:endParaRPr>
          </a:p>
        </p:txBody>
      </p:sp>
      <p:pic>
        <p:nvPicPr>
          <p:cNvPr id="2052" name="Picture 4" descr=" фото аверс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6" r="2373"/>
          <a:stretch/>
        </p:blipFill>
        <p:spPr bwMode="auto">
          <a:xfrm>
            <a:off x="3087232" y="3395313"/>
            <a:ext cx="1964602" cy="2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741" y="219979"/>
            <a:ext cx="201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Венгрия </a:t>
            </a:r>
            <a:endParaRPr lang="ru-RU" sz="4000" b="1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98311" y="1006650"/>
            <a:ext cx="6630154" cy="37704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287" y="5088544"/>
            <a:ext cx="945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/>
              <a:t>Настольная донорская медаль организации Красного Креста Венгрии за 50 </a:t>
            </a:r>
            <a:r>
              <a:rPr lang="ru-RU" sz="2800" dirty="0" err="1"/>
              <a:t>донаций</a:t>
            </a:r>
            <a:r>
              <a:rPr lang="ru-RU" sz="2800" dirty="0"/>
              <a:t> </a:t>
            </a:r>
            <a:r>
              <a:rPr lang="ru-RU" sz="2800" dirty="0" smtClean="0"/>
              <a:t>крови.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13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2376" y="217426"/>
            <a:ext cx="2380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Германия </a:t>
            </a:r>
            <a:endParaRPr lang="ru-RU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877" y="925312"/>
            <a:ext cx="72427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600" dirty="0"/>
              <a:t>В Германии организацией донорства занимается Немецкий Красный Крест. Награждение начинается после 10-й процедуры. За 10, 25, 50, 75, 100 и 125 </a:t>
            </a:r>
            <a:r>
              <a:rPr lang="ru-RU" sz="2600" dirty="0" err="1"/>
              <a:t>кроводач</a:t>
            </a:r>
            <a:r>
              <a:rPr lang="ru-RU" sz="2600" dirty="0"/>
              <a:t> донорам вручаются специальные знаки отличия и памятные сувениры. </a:t>
            </a:r>
          </a:p>
          <a:p>
            <a:pPr indent="361950" algn="just"/>
            <a:r>
              <a:rPr lang="ru-RU" sz="2600" dirty="0"/>
              <a:t>К</a:t>
            </a:r>
            <a:r>
              <a:rPr lang="ru-RU" sz="2600" dirty="0" smtClean="0"/>
              <a:t>роме </a:t>
            </a:r>
            <a:r>
              <a:rPr lang="ru-RU" sz="2600" dirty="0"/>
              <a:t>бесплатного определения группы крови и быстрого анализа крови, ведущего к контролю общего состояния здоровья, а также бесплатного участия в некоторых мероприятиях и розыгрыше лото, у добровольных доноров нет. </a:t>
            </a:r>
            <a:endParaRPr lang="ru-RU" sz="2600" dirty="0" smtClean="0"/>
          </a:p>
          <a:p>
            <a:pPr indent="361950" algn="just"/>
            <a:r>
              <a:rPr lang="ru-RU" sz="2600" dirty="0"/>
              <a:t> </a:t>
            </a:r>
            <a:r>
              <a:rPr lang="ru-RU" sz="2600" dirty="0" smtClean="0"/>
              <a:t>В </a:t>
            </a:r>
            <a:r>
              <a:rPr lang="ru-RU" sz="2600" dirty="0"/>
              <a:t>некоторых землях донорам выплачивают символические </a:t>
            </a:r>
            <a:r>
              <a:rPr lang="ru-RU" sz="2600" dirty="0" smtClean="0"/>
              <a:t>10 </a:t>
            </a:r>
            <a:r>
              <a:rPr lang="ru-RU" sz="2600" dirty="0"/>
              <a:t>- </a:t>
            </a:r>
            <a:r>
              <a:rPr lang="ru-RU" sz="2600" dirty="0" smtClean="0"/>
              <a:t>30</a:t>
            </a:r>
            <a:r>
              <a:rPr lang="ru-RU" sz="2600" dirty="0"/>
              <a:t>€</a:t>
            </a:r>
            <a:r>
              <a:rPr lang="ru-RU" sz="2600" dirty="0" smtClean="0"/>
              <a:t> </a:t>
            </a:r>
            <a:r>
              <a:rPr lang="ru-RU" sz="2600" dirty="0"/>
              <a:t>для компенсации транспортных </a:t>
            </a:r>
            <a:r>
              <a:rPr lang="ru-RU" sz="2600" dirty="0" smtClean="0"/>
              <a:t>расходов.</a:t>
            </a:r>
            <a:endParaRPr lang="ru-RU" sz="2600" dirty="0"/>
          </a:p>
        </p:txBody>
      </p:sp>
      <p:pic>
        <p:nvPicPr>
          <p:cNvPr id="6" name="Рисунок 5" descr="post-106-1251634627_thum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5" y="925312"/>
            <a:ext cx="2854701" cy="27250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9860" y="4090037"/>
            <a:ext cx="3579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Почетная брошь донора в Германии (на обороте креста стоит проба золота 925. Листья с цифрами </a:t>
            </a:r>
            <a:r>
              <a:rPr lang="ru-RU" dirty="0" smtClean="0"/>
              <a:t>выполнены </a:t>
            </a:r>
            <a:r>
              <a:rPr lang="ru-RU" dirty="0"/>
              <a:t>отдельно и </a:t>
            </a:r>
            <a:r>
              <a:rPr lang="ru-RU" dirty="0" smtClean="0"/>
              <a:t>припаяны</a:t>
            </a:r>
            <a:r>
              <a:rPr lang="ru-RU" dirty="0"/>
              <a:t>). Награда за 50 </a:t>
            </a:r>
            <a:r>
              <a:rPr lang="ru-RU" dirty="0" err="1"/>
              <a:t>донаций</a:t>
            </a:r>
            <a:r>
              <a:rPr lang="ru-RU" dirty="0"/>
              <a:t> </a:t>
            </a:r>
            <a:r>
              <a:rPr lang="ru-RU" dirty="0" smtClean="0"/>
              <a:t>крови.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91" y="858244"/>
            <a:ext cx="5217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/>
              <a:t>Во Франции вопросы донорства находятся в компетенции государства. Но продвижением и рекламой в большей степени занимаются неправительственные организации. </a:t>
            </a:r>
            <a:endParaRPr lang="ru-RU" sz="2400" dirty="0" smtClean="0"/>
          </a:p>
          <a:p>
            <a:pPr indent="361950" algn="just"/>
            <a:r>
              <a:rPr lang="ru-RU" sz="2400" dirty="0"/>
              <a:t>Д</a:t>
            </a:r>
            <a:r>
              <a:rPr lang="ru-RU" sz="2400" dirty="0" smtClean="0"/>
              <a:t>енежные </a:t>
            </a:r>
            <a:r>
              <a:rPr lang="ru-RU" sz="2400" dirty="0"/>
              <a:t>выплаты донор не получает, не считая, плотного обеда и напитков в виде соков, чая и кофе.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69" y="227949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Франция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84332" y="227949"/>
            <a:ext cx="2747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Швейцария </a:t>
            </a:r>
            <a:endParaRPr lang="ru-RU" sz="4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2693" y="935835"/>
            <a:ext cx="5423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/>
              <a:t>Донорство в </a:t>
            </a:r>
            <a:r>
              <a:rPr lang="ru-RU" sz="2400" dirty="0" smtClean="0"/>
              <a:t>Швейцарии </a:t>
            </a:r>
            <a:r>
              <a:rPr lang="ru-RU" sz="2400" dirty="0"/>
              <a:t>безвозмездное. Доноры не получают денежной компенсации за сдачу крови. В качестве поощрения организаторы </a:t>
            </a:r>
            <a:r>
              <a:rPr lang="ru-RU" sz="2400" dirty="0" smtClean="0"/>
              <a:t>обычно </a:t>
            </a:r>
            <a:r>
              <a:rPr lang="ru-RU" sz="2400" dirty="0"/>
              <a:t>вручают им сувениры и предоставляют легкие закуски.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2693" y="4371951"/>
            <a:ext cx="535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/>
              <a:t>В Италии донор получает талон на парковку, завтрак и освобождение от учебы/работы на 24 часа. Плюс результаты анализов, которые приходят по </a:t>
            </a:r>
            <a:r>
              <a:rPr lang="ru-RU" sz="2400" dirty="0" smtClean="0"/>
              <a:t>почте.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84332" y="3664065"/>
            <a:ext cx="1742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+mj-lt"/>
              </a:rPr>
              <a:t>Италия</a:t>
            </a:r>
            <a:r>
              <a:rPr lang="ru-RU" b="1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89" y="4209603"/>
            <a:ext cx="3950219" cy="22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2737" y="482884"/>
            <a:ext cx="147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Чехия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5318" y="1361500"/>
            <a:ext cx="67116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 Чехии доноры имеют следующие преимущества и льготы:</a:t>
            </a:r>
          </a:p>
          <a:p>
            <a:pPr algn="just">
              <a:tabLst>
                <a:tab pos="361950" algn="l"/>
              </a:tabLst>
            </a:pPr>
            <a:r>
              <a:rPr lang="ru-RU" sz="2600" dirty="0"/>
              <a:t>•	оплачиваемый выходной за день сдачи крови;</a:t>
            </a:r>
          </a:p>
          <a:p>
            <a:pPr algn="just">
              <a:tabLst>
                <a:tab pos="361950" algn="l"/>
              </a:tabLst>
            </a:pPr>
            <a:r>
              <a:rPr lang="ru-RU" sz="2600" dirty="0"/>
              <a:t>•	налоговый вычет за каждую </a:t>
            </a:r>
            <a:r>
              <a:rPr lang="ru-RU" sz="2600" dirty="0" err="1"/>
              <a:t>донацию</a:t>
            </a:r>
            <a:r>
              <a:rPr lang="ru-RU" sz="2600" dirty="0"/>
              <a:t>;</a:t>
            </a:r>
          </a:p>
          <a:p>
            <a:pPr algn="just">
              <a:tabLst>
                <a:tab pos="361950" algn="l"/>
              </a:tabLst>
            </a:pPr>
            <a:r>
              <a:rPr lang="ru-RU" sz="2600" dirty="0"/>
              <a:t>•	компенсация на питание/закуски.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8" y="1390304"/>
            <a:ext cx="2707571" cy="2641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5658" y="4355214"/>
            <a:ext cx="3033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Медаль Яна Янского </a:t>
            </a:r>
            <a:endParaRPr lang="ru-RU" sz="2400" dirty="0" smtClean="0"/>
          </a:p>
          <a:p>
            <a:pPr algn="just"/>
            <a:r>
              <a:rPr lang="ru-RU" sz="2400" dirty="0" smtClean="0"/>
              <a:t>для </a:t>
            </a:r>
            <a:r>
              <a:rPr lang="ru-RU" sz="2400" dirty="0"/>
              <a:t>доноров Чехии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5318" y="4032049"/>
            <a:ext cx="67116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/>
              <a:t>Аналогов нашему званию Почётного донора в Чехии нет, но есть награды от Красного Креста за определённое количество </a:t>
            </a:r>
            <a:r>
              <a:rPr lang="ru-RU" sz="2600" dirty="0" err="1"/>
              <a:t>донаций</a:t>
            </a:r>
            <a:r>
              <a:rPr lang="ru-RU" sz="2600" dirty="0"/>
              <a:t>. Самая высокая – медаль имени чешского врача Яна </a:t>
            </a:r>
            <a:r>
              <a:rPr lang="ru-RU" sz="2600" dirty="0" smtClean="0"/>
              <a:t>Янского.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275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278" y="3187082"/>
            <a:ext cx="10827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/>
              <a:t>В Великобритании работает система оповещения доноров. Л</a:t>
            </a:r>
            <a:r>
              <a:rPr lang="ru-RU" sz="2600" dirty="0" smtClean="0"/>
              <a:t>юди</a:t>
            </a:r>
            <a:r>
              <a:rPr lang="ru-RU" sz="2600" dirty="0"/>
              <a:t>, сдавшие кровь, получают сообщение о том, когда и в какую больницу направлены их компоненты крови. Данная инициатива служит дополнительным стимулом к сдаче </a:t>
            </a:r>
            <a:r>
              <a:rPr lang="ru-RU" sz="2600" dirty="0" smtClean="0"/>
              <a:t>крови. </a:t>
            </a:r>
            <a:r>
              <a:rPr lang="ru-RU" sz="2600" dirty="0"/>
              <a:t>Доноры не получают денежной компенсации за сдачу крови. В качестве поощрения организаторы </a:t>
            </a:r>
            <a:r>
              <a:rPr lang="ru-RU" sz="2600" dirty="0" err="1"/>
              <a:t>кроводачи</a:t>
            </a:r>
            <a:r>
              <a:rPr lang="ru-RU" sz="2600" dirty="0"/>
              <a:t> обычно вручают им сувениры и предоставляют легкие закуски. После 25-й </a:t>
            </a:r>
            <a:r>
              <a:rPr lang="ru-RU" sz="2600" dirty="0" err="1"/>
              <a:t>донации</a:t>
            </a:r>
            <a:r>
              <a:rPr lang="ru-RU" sz="2600" dirty="0"/>
              <a:t> крови донорам вручают </a:t>
            </a:r>
            <a:r>
              <a:rPr lang="ru-RU" sz="2600" dirty="0" smtClean="0"/>
              <a:t>значки. 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960208" y="272658"/>
            <a:ext cx="380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Великобритания</a:t>
            </a:r>
            <a:r>
              <a:rPr lang="ru-RU" sz="3600" b="1" dirty="0" smtClean="0">
                <a:latin typeface="+mj-lt"/>
              </a:rPr>
              <a:t> </a:t>
            </a:r>
            <a:endParaRPr lang="ru-RU" sz="3600" b="1" dirty="0">
              <a:latin typeface="+mj-lt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56" y="1007359"/>
            <a:ext cx="2259747" cy="2179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8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мещающее содержимое 2"/>
          <p:cNvSpPr>
            <a:spLocks noGrp="1" noChangeArrowheads="1"/>
          </p:cNvSpPr>
          <p:nvPr>
            <p:ph sz="half" idx="1"/>
          </p:nvPr>
        </p:nvSpPr>
        <p:spPr>
          <a:xfrm>
            <a:off x="4372824" y="650553"/>
            <a:ext cx="7134130" cy="3215277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altLang="en-US" sz="2600" dirty="0"/>
              <a:t>Шведские власти нашли простой, но очень эффективный способ поднять популярность донорства при помощи обратной связи. Каждый раз, когда человек сдает кровь, ему </a:t>
            </a:r>
            <a:r>
              <a:rPr lang="ru-RU" altLang="en-US" sz="2600" dirty="0" smtClean="0"/>
              <a:t>приходит </a:t>
            </a:r>
            <a:r>
              <a:rPr lang="ru-RU" altLang="en-US" sz="2600" dirty="0"/>
              <a:t>несколько SМS:</a:t>
            </a:r>
          </a:p>
          <a:p>
            <a:pPr marL="0" indent="361950" algn="just">
              <a:buNone/>
            </a:pPr>
            <a:r>
              <a:rPr lang="ru-RU" altLang="en-US" sz="2600" b="1" dirty="0">
                <a:solidFill>
                  <a:srgbClr val="800080"/>
                </a:solidFill>
              </a:rPr>
              <a:t> </a:t>
            </a:r>
            <a:r>
              <a:rPr lang="ru-RU" altLang="en-US" sz="2600" b="1" dirty="0" smtClean="0"/>
              <a:t>-</a:t>
            </a:r>
            <a:r>
              <a:rPr lang="ru-RU" altLang="en-US" sz="2600" b="1" dirty="0" smtClean="0">
                <a:solidFill>
                  <a:srgbClr val="800080"/>
                </a:solidFill>
              </a:rPr>
              <a:t> </a:t>
            </a:r>
            <a:r>
              <a:rPr lang="ru-RU" altLang="en-US" sz="2600" dirty="0" smtClean="0"/>
              <a:t>сначала </a:t>
            </a:r>
            <a:r>
              <a:rPr lang="ru-RU" altLang="en-US" sz="2600" dirty="0"/>
              <a:t>с уведомлением о принятии крови в банк и благодарностью, </a:t>
            </a:r>
            <a:endParaRPr lang="ru-RU" altLang="en-US" sz="2600" dirty="0" smtClean="0"/>
          </a:p>
          <a:p>
            <a:pPr marL="0" indent="361950" algn="just">
              <a:buNone/>
            </a:pPr>
            <a:r>
              <a:rPr lang="ru-RU" altLang="en-US" sz="2600" dirty="0" smtClean="0"/>
              <a:t>- а </a:t>
            </a:r>
            <a:r>
              <a:rPr lang="ru-RU" altLang="en-US" sz="2600" dirty="0"/>
              <a:t>затем в тех случаях, когда сданная кровь используется для переливания. </a:t>
            </a:r>
          </a:p>
          <a:p>
            <a:pPr marL="0" indent="0" algn="ctr">
              <a:buNone/>
            </a:pPr>
            <a:endParaRPr lang="ru-RU" altLang="en-US" sz="2100" b="1" i="1" dirty="0">
              <a:solidFill>
                <a:srgbClr val="006600"/>
              </a:solidFill>
            </a:endParaRPr>
          </a:p>
        </p:txBody>
      </p:sp>
      <p:pic>
        <p:nvPicPr>
          <p:cNvPr id="44035" name="Замещающее содержимое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7"/>
          <a:stretch>
            <a:fillRect/>
          </a:stretch>
        </p:blipFill>
        <p:spPr>
          <a:xfrm>
            <a:off x="435604" y="650553"/>
            <a:ext cx="3432932" cy="3215277"/>
          </a:xfrm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281695" y="4169176"/>
            <a:ext cx="1141538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600" dirty="0">
                <a:latin typeface="+mn-lt"/>
              </a:rPr>
              <a:t>Получая такие уведомления, человек узнает, </a:t>
            </a:r>
            <a:endParaRPr lang="ru-RU" altLang="en-US" sz="2600" dirty="0" smtClean="0">
              <a:latin typeface="+mn-lt"/>
            </a:endParaRPr>
          </a:p>
          <a:p>
            <a:pPr algn="ctr" eaLnBrk="1" hangingPunct="1">
              <a:buFontTx/>
              <a:buNone/>
            </a:pPr>
            <a:r>
              <a:rPr lang="ru-RU" altLang="en-US" sz="2600" dirty="0" smtClean="0">
                <a:latin typeface="+mn-lt"/>
              </a:rPr>
              <a:t>когда </a:t>
            </a:r>
            <a:r>
              <a:rPr lang="ru-RU" altLang="en-US" sz="2600" dirty="0">
                <a:latin typeface="+mn-lt"/>
              </a:rPr>
              <a:t>его кровь спасает </a:t>
            </a:r>
            <a:r>
              <a:rPr lang="ru-RU" altLang="en-US" sz="2600" dirty="0" smtClean="0">
                <a:latin typeface="+mn-lt"/>
              </a:rPr>
              <a:t>чью-то жизнь</a:t>
            </a:r>
            <a:r>
              <a:rPr lang="ru-RU" altLang="en-US" sz="2600" dirty="0">
                <a:latin typeface="+mn-lt"/>
              </a:rPr>
              <a:t>. </a:t>
            </a:r>
          </a:p>
          <a:p>
            <a:pPr algn="ctr" eaLnBrk="1" hangingPunct="1">
              <a:buFontTx/>
              <a:buNone/>
            </a:pPr>
            <a:r>
              <a:rPr lang="ru-RU" altLang="en-US" sz="2600" dirty="0">
                <a:latin typeface="+mn-lt"/>
              </a:rPr>
              <a:t>Эта позитивная обратная связь повышает удовлетворение донора от совершенного поступка и вызывает желание повторить доброе дело. </a:t>
            </a:r>
          </a:p>
        </p:txBody>
      </p:sp>
    </p:spTree>
    <p:extLst>
      <p:ext uri="{BB962C8B-B14F-4D97-AF65-F5344CB8AC3E}">
        <p14:creationId xmlns:p14="http://schemas.microsoft.com/office/powerpoint/2010/main" val="40032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9309" y="416657"/>
            <a:ext cx="664912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2700" dirty="0" smtClean="0"/>
              <a:t>Слоган </a:t>
            </a:r>
            <a:r>
              <a:rPr lang="ru-RU" sz="2700" dirty="0"/>
              <a:t>Всемирного дня донора крови 2026 </a:t>
            </a:r>
            <a:r>
              <a:rPr lang="ru-RU" sz="2700" dirty="0" smtClean="0"/>
              <a:t>года - </a:t>
            </a:r>
            <a:r>
              <a:rPr lang="ru-RU" sz="2700" b="1" dirty="0">
                <a:solidFill>
                  <a:srgbClr val="C00000"/>
                </a:solidFill>
              </a:rPr>
              <a:t>«Одна капля человечности. Сдайте кровь. Спасите жизни».</a:t>
            </a:r>
          </a:p>
          <a:p>
            <a:pPr indent="361950" algn="just">
              <a:lnSpc>
                <a:spcPct val="90000"/>
              </a:lnSpc>
            </a:pPr>
            <a:r>
              <a:rPr lang="ru-RU" sz="2700" dirty="0"/>
              <a:t>Каждая </a:t>
            </a:r>
            <a:r>
              <a:rPr lang="ru-RU" sz="2700" dirty="0" err="1"/>
              <a:t>донация</a:t>
            </a:r>
            <a:r>
              <a:rPr lang="ru-RU" sz="2700" dirty="0"/>
              <a:t> крови несет в себе сострадание, солидарность и заботу о других. </a:t>
            </a:r>
            <a:endParaRPr lang="ru-RU" sz="2700" dirty="0" smtClean="0"/>
          </a:p>
          <a:p>
            <a:pPr indent="361950" algn="just">
              <a:lnSpc>
                <a:spcPct val="90000"/>
              </a:lnSpc>
            </a:pPr>
            <a:r>
              <a:rPr lang="ru-RU" sz="2700" b="1" dirty="0"/>
              <a:t>Всемирный день донора крови </a:t>
            </a:r>
            <a:r>
              <a:rPr lang="ru-RU" sz="2700" dirty="0"/>
              <a:t>отмечается ежегодно 14 июня, чтобы поблагодарить добровольных и безвозмездных доноров крови за их жизненно важный вклад и подчеркнуть, что регулярные пожертвования остаются необходимыми для обеспечения достаточного и доступного </a:t>
            </a:r>
            <a:r>
              <a:rPr lang="ru-RU" sz="2700" dirty="0" smtClean="0"/>
              <a:t>резерва </a:t>
            </a:r>
            <a:r>
              <a:rPr lang="ru-RU" sz="2700" dirty="0"/>
              <a:t>безопасной крови.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1828799"/>
            <a:ext cx="4613383" cy="3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egionhdk.pl/images/a_grafy_informacji/1._KRWIODAWSTWO/Odznaczenia/ZHDK/odznaka_zasluzony_honorowy_dawca_krwi_medale_krwiodawstwo_oddaj_krew_klub_legion_legionhd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18344" r="7182" b="12807"/>
          <a:stretch/>
        </p:blipFill>
        <p:spPr bwMode="auto">
          <a:xfrm>
            <a:off x="3213980" y="720133"/>
            <a:ext cx="5975287" cy="23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5380" y="111836"/>
            <a:ext cx="1942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Польша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8063" y="3072347"/>
            <a:ext cx="10827946" cy="330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80000"/>
              </a:lnSpc>
            </a:pPr>
            <a:r>
              <a:rPr lang="ru-RU" sz="2600" dirty="0"/>
              <a:t>Сдача крови в Польше  добровольная и бесплатная акция. </a:t>
            </a:r>
          </a:p>
          <a:p>
            <a:pPr algn="just">
              <a:lnSpc>
                <a:spcPct val="80000"/>
              </a:lnSpc>
            </a:pPr>
            <a:r>
              <a:rPr lang="ru-RU" sz="2600" dirty="0"/>
              <a:t>После </a:t>
            </a:r>
            <a:r>
              <a:rPr lang="ru-RU" sz="2600" dirty="0" err="1"/>
              <a:t>донации</a:t>
            </a:r>
            <a:r>
              <a:rPr lang="ru-RU" sz="2600" dirty="0"/>
              <a:t> донор имеет право:</a:t>
            </a: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r>
              <a:rPr lang="ru-RU" sz="2600" dirty="0"/>
              <a:t>•	на дополнительный прием пищи калорийностью 4500 ккал (8 плиток шоколада! 1 </a:t>
            </a:r>
            <a:r>
              <a:rPr lang="ru-RU" sz="2600" dirty="0" smtClean="0"/>
              <a:t>пачка вафель, </a:t>
            </a:r>
            <a:r>
              <a:rPr lang="ru-RU" sz="2600" dirty="0"/>
              <a:t>1 </a:t>
            </a:r>
            <a:r>
              <a:rPr lang="ru-RU" sz="2600" dirty="0" smtClean="0"/>
              <a:t>пачка сока);</a:t>
            </a:r>
            <a:endParaRPr lang="ru-RU" sz="2600" dirty="0"/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r>
              <a:rPr lang="ru-RU" sz="2600" dirty="0"/>
              <a:t>•	на оплачиваемый выходной на работе и освобождение от занятий в университете в день </a:t>
            </a:r>
            <a:r>
              <a:rPr lang="ru-RU" sz="2600" dirty="0" err="1"/>
              <a:t>донации</a:t>
            </a:r>
            <a:r>
              <a:rPr lang="ru-RU" sz="2600" dirty="0"/>
              <a:t>;</a:t>
            </a:r>
          </a:p>
          <a:p>
            <a:pPr algn="just">
              <a:lnSpc>
                <a:spcPct val="80000"/>
              </a:lnSpc>
              <a:tabLst>
                <a:tab pos="361950" algn="l"/>
              </a:tabLst>
            </a:pPr>
            <a:r>
              <a:rPr lang="ru-RU" sz="2600" dirty="0"/>
              <a:t>•	на льготное налогообложение (максимум 6% от годового дохода).</a:t>
            </a:r>
          </a:p>
          <a:p>
            <a:pPr indent="361950" algn="just">
              <a:lnSpc>
                <a:spcPct val="80000"/>
              </a:lnSpc>
            </a:pPr>
            <a:r>
              <a:rPr lang="ru-RU" sz="2600" dirty="0"/>
              <a:t>Почетные доноры, а также доноры, регулярно сдающие кровь, получают скидки в отелях, туристических хостелах, продуктовых магазинах и общественном транспорте. </a:t>
            </a:r>
          </a:p>
        </p:txBody>
      </p:sp>
    </p:spTree>
    <p:extLst>
      <p:ext uri="{BB962C8B-B14F-4D97-AF65-F5344CB8AC3E}">
        <p14:creationId xmlns:p14="http://schemas.microsoft.com/office/powerpoint/2010/main" val="5294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1" y="1033419"/>
            <a:ext cx="792178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Звание Почётного донора России присваивается только за безвозмездное </a:t>
            </a:r>
            <a:r>
              <a:rPr lang="ru-RU" sz="26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донорство. </a:t>
            </a:r>
          </a:p>
          <a:p>
            <a:pPr indent="361950" algn="just"/>
            <a:r>
              <a:rPr lang="ru-RU" sz="2600" dirty="0"/>
              <a:t>Награжденные нагрудным знаком «Почётный донор России» имеют право на :</a:t>
            </a:r>
          </a:p>
          <a:p>
            <a:pPr indent="361950" algn="just"/>
            <a:r>
              <a:rPr lang="ru-RU" sz="2600" dirty="0"/>
              <a:t>•	предоставление ежегодного оплачиваемого отпуска в удобное для донора время года в соответствии с трудовым законодательством;</a:t>
            </a:r>
          </a:p>
          <a:p>
            <a:pPr indent="361950" algn="just"/>
            <a:r>
              <a:rPr lang="ru-RU" sz="2600" dirty="0"/>
              <a:t>•	внеочередное оказание медицинской помощи в медицинских организациях государственной системы </a:t>
            </a:r>
            <a:r>
              <a:rPr lang="ru-RU" sz="2600" dirty="0" smtClean="0"/>
              <a:t>здравоохранения;</a:t>
            </a:r>
            <a:endParaRPr lang="ru-RU" sz="2600" dirty="0"/>
          </a:p>
          <a:p>
            <a:pPr indent="361950" algn="just"/>
            <a:r>
              <a:rPr lang="ru-RU" sz="2600" dirty="0"/>
              <a:t>•	первоочередное приобретение по месту работы или учебы льготных путевок на санаторно-курортное лечение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8027" y="4125123"/>
            <a:ext cx="2448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Нагрудный знак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Почётный донор России»</a:t>
            </a:r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r="51598" b="8178"/>
          <a:stretch/>
        </p:blipFill>
        <p:spPr bwMode="auto">
          <a:xfrm>
            <a:off x="475350" y="1033419"/>
            <a:ext cx="2243710" cy="2760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6240" y="247638"/>
            <a:ext cx="163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+mj-lt"/>
              </a:rPr>
              <a:t>Россия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2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79418" y="1439502"/>
            <a:ext cx="7976103" cy="4010684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altLang="ru-RU" sz="2600" dirty="0" smtClean="0"/>
              <a:t>В </a:t>
            </a:r>
            <a:r>
              <a:rPr lang="ru-RU" altLang="ru-RU" sz="2600" dirty="0"/>
              <a:t>Индии пять некоммерческих организаций в сфере донорства крови помогают Правительству в продвижении идей безвозмездного донорства. </a:t>
            </a:r>
            <a:endParaRPr lang="ru-RU" altLang="ru-RU" sz="2600" dirty="0" smtClean="0"/>
          </a:p>
          <a:p>
            <a:pPr marL="0" indent="361950" algn="just">
              <a:buNone/>
            </a:pPr>
            <a:r>
              <a:rPr lang="ru-RU" altLang="ru-RU" sz="2600" dirty="0"/>
              <a:t>Т</a:t>
            </a:r>
            <a:r>
              <a:rPr lang="ru-RU" altLang="ru-RU" sz="2600" dirty="0" smtClean="0"/>
              <a:t>орговля </a:t>
            </a:r>
            <a:r>
              <a:rPr lang="ru-RU" altLang="ru-RU" sz="2600" dirty="0"/>
              <a:t>кровью преследуется по закону. Своей кровью здесь готовы делиться все: выездные акции проводятся на предприятиях, в местах массовых мероприятий, в больших жилых комплексах крупных </a:t>
            </a:r>
            <a:r>
              <a:rPr lang="ru-RU" altLang="ru-RU" sz="2600" dirty="0" smtClean="0"/>
              <a:t>городов</a:t>
            </a:r>
            <a:r>
              <a:rPr lang="ru-RU" altLang="ru-RU" sz="2600" dirty="0"/>
              <a:t>. </a:t>
            </a:r>
            <a:endParaRPr lang="ru-RU" altLang="ru-RU" sz="2600" dirty="0" smtClean="0"/>
          </a:p>
          <a:p>
            <a:pPr marL="0" indent="361950" algn="just">
              <a:buNone/>
            </a:pPr>
            <a:r>
              <a:rPr lang="ru-RU" altLang="ru-RU" sz="2600" dirty="0"/>
              <a:t>В Индии нет никаких компенсаций донорам, лишь донору выдаются сок или фрукты после </a:t>
            </a:r>
            <a:r>
              <a:rPr lang="ru-RU" altLang="ru-RU" sz="2600" dirty="0" err="1"/>
              <a:t>донации</a:t>
            </a:r>
            <a:r>
              <a:rPr lang="ru-RU" altLang="ru-RU" sz="2600" dirty="0"/>
              <a:t> крови. </a:t>
            </a:r>
          </a:p>
        </p:txBody>
      </p:sp>
      <p:sp>
        <p:nvSpPr>
          <p:cNvPr id="37891" name="AutoShape 9" descr="Картинки по запросу ДОНОРЫ КРОВИ В ИНДИИ КАРТИНКИ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800"/>
          </a:p>
        </p:txBody>
      </p:sp>
      <p:pic>
        <p:nvPicPr>
          <p:cNvPr id="37892" name="Picture 11" descr="В 2015 темой кампании Всемирного дня донора была выбрана «Спасибо за спасение моей жизн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3" y="1052512"/>
            <a:ext cx="3045495" cy="430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1854" y="344626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+mj-lt"/>
              </a:rPr>
              <a:t>Индия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1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852657" y="876867"/>
            <a:ext cx="6925902" cy="4970352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ru-RU" altLang="ru-RU" sz="2600" dirty="0"/>
              <a:t>К</a:t>
            </a:r>
            <a:r>
              <a:rPr lang="ru-RU" altLang="ru-RU" sz="2600" dirty="0" smtClean="0"/>
              <a:t>итайские </a:t>
            </a:r>
            <a:r>
              <a:rPr lang="ru-RU" altLang="ru-RU" sz="2600" dirty="0"/>
              <a:t>доноры могут получить от Центра крови памятный сувенир, легкие </a:t>
            </a:r>
            <a:r>
              <a:rPr lang="ru-RU" altLang="ru-RU" sz="2600" dirty="0" smtClean="0"/>
              <a:t>закуски (сухофрукты) </a:t>
            </a:r>
            <a:r>
              <a:rPr lang="ru-RU" altLang="ru-RU" sz="2600" dirty="0"/>
              <a:t>после </a:t>
            </a:r>
            <a:r>
              <a:rPr lang="ru-RU" altLang="ru-RU" sz="2600" dirty="0" err="1" smtClean="0"/>
              <a:t>донации</a:t>
            </a:r>
            <a:r>
              <a:rPr lang="ru-RU" altLang="ru-RU" sz="2600" dirty="0" smtClean="0"/>
              <a:t>, </a:t>
            </a:r>
            <a:r>
              <a:rPr lang="ru-RU" altLang="ru-RU" sz="2600" dirty="0"/>
              <a:t>небольшие подарки и признательность за пожертвованную кровь от местных властей. 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ru-RU" altLang="ru-RU" sz="2600" dirty="0" smtClean="0"/>
              <a:t>Китайское </a:t>
            </a:r>
            <a:r>
              <a:rPr lang="ru-RU" altLang="ru-RU" sz="2600" dirty="0"/>
              <a:t>законодательство требует от пациентов предъявлять сертификат, так называемый «кредит крови», подтверждающий, что они, их друзья или родственники, являются донорами, чтобы получить доступ к государственному банку крови. Дело в том, что в китайских больницах пациенты должны платить за переливание крови, а это крайне дорого. 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599327" y="4148154"/>
            <a:ext cx="3779838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Освобождения от работы донорам  </a:t>
            </a:r>
            <a:r>
              <a:rPr lang="ru-RU" altLang="ru-RU" sz="2400" dirty="0" smtClean="0">
                <a:latin typeface="+mn-lt"/>
              </a:rPr>
              <a:t>в </a:t>
            </a:r>
            <a:r>
              <a:rPr lang="ru-RU" altLang="ru-RU" sz="2400" dirty="0">
                <a:latin typeface="+mn-lt"/>
              </a:rPr>
              <a:t>Китае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не предполагается, поэтому центры крови открыты 7 дней в неделю. </a:t>
            </a:r>
          </a:p>
        </p:txBody>
      </p:sp>
      <p:pic>
        <p:nvPicPr>
          <p:cNvPr id="2050" name="Picture 2" descr="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3" y="844556"/>
            <a:ext cx="4343865" cy="30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72714" y="168981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atin typeface="+mj-lt"/>
              </a:rPr>
              <a:t>Китай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3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6776" y="1068806"/>
            <a:ext cx="76863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/>
              <a:t>В Японии самосознание народа так велико, что труднее найти человека, который не является донором</a:t>
            </a:r>
            <a:r>
              <a:rPr lang="ru-RU" sz="2600" dirty="0" smtClean="0"/>
              <a:t>. </a:t>
            </a:r>
          </a:p>
          <a:p>
            <a:pPr indent="361950" algn="just"/>
            <a:r>
              <a:rPr lang="ru-RU" sz="2600" dirty="0"/>
              <a:t>Выплата денег донорам крови в Японии запрещена </a:t>
            </a:r>
            <a:r>
              <a:rPr lang="ru-RU" sz="2600" dirty="0" smtClean="0"/>
              <a:t>законом.</a:t>
            </a:r>
          </a:p>
          <a:p>
            <a:pPr indent="361950" algn="just"/>
            <a:r>
              <a:rPr lang="ru-RU" sz="2600" dirty="0"/>
              <a:t>За 10, 30, 50, 70 и 100 </a:t>
            </a:r>
            <a:r>
              <a:rPr lang="ru-RU" sz="2600" dirty="0" err="1"/>
              <a:t>донаций</a:t>
            </a:r>
            <a:r>
              <a:rPr lang="ru-RU" sz="2600" dirty="0"/>
              <a:t> доноры награждаются различными стеклянными кубками (размером не больше нашего стакана). </a:t>
            </a:r>
            <a:endParaRPr lang="ru-RU" sz="2600" dirty="0" smtClean="0"/>
          </a:p>
          <a:p>
            <a:pPr indent="361950" algn="just"/>
            <a:r>
              <a:rPr lang="ru-RU" sz="2600" dirty="0"/>
              <a:t>За особый вклад в донорство может служить награда орденом Заслуг Красного </a:t>
            </a:r>
            <a:r>
              <a:rPr lang="ru-RU" sz="2600" dirty="0" smtClean="0"/>
              <a:t>Креста. </a:t>
            </a:r>
            <a:r>
              <a:rPr lang="ru-RU" sz="2600" dirty="0"/>
              <a:t>Решение о награждении принимает Постоянный совет Общества с ведома и согласия императора.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1235" y="274797"/>
            <a:ext cx="1745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+mj-lt"/>
              </a:rPr>
              <a:t>Япония</a:t>
            </a:r>
            <a:endParaRPr lang="ru-RU" sz="4000" b="1" dirty="0">
              <a:latin typeface="+mj-lt"/>
            </a:endParaRPr>
          </a:p>
        </p:txBody>
      </p:sp>
      <p:pic>
        <p:nvPicPr>
          <p:cNvPr id="4" name="Picture 5" descr="Япония Орден Заслуг Красного Креста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8566" r="17218" b="9386"/>
          <a:stretch>
            <a:fillRect/>
          </a:stretch>
        </p:blipFill>
        <p:spPr bwMode="auto">
          <a:xfrm>
            <a:off x="860436" y="1299231"/>
            <a:ext cx="2326384" cy="306453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941916" y="4819637"/>
            <a:ext cx="245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Орден Заслуг Красного Креста</a:t>
            </a:r>
          </a:p>
        </p:txBody>
      </p:sp>
    </p:spTree>
    <p:extLst>
      <p:ext uri="{BB962C8B-B14F-4D97-AF65-F5344CB8AC3E}">
        <p14:creationId xmlns:p14="http://schemas.microsoft.com/office/powerpoint/2010/main" val="2211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958" y="762508"/>
            <a:ext cx="108641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/>
              <a:t>В США сдают кровь из чувства гражданской ответственности и возможности спасти чужую жизнь. </a:t>
            </a:r>
            <a:endParaRPr lang="ru-RU" sz="2600" dirty="0" smtClean="0"/>
          </a:p>
          <a:p>
            <a:pPr indent="361950" algn="just"/>
            <a:r>
              <a:rPr lang="ru-RU" sz="2600" dirty="0"/>
              <a:t>Банк Крови часто организует Донорские акции в сотрудничестве с разными известными в Штатах компаниями</a:t>
            </a:r>
            <a:r>
              <a:rPr lang="ru-RU" sz="2600" dirty="0" smtClean="0"/>
              <a:t>.</a:t>
            </a:r>
          </a:p>
          <a:p>
            <a:pPr indent="361950" algn="just"/>
            <a:r>
              <a:rPr lang="ru-RU" sz="2600" dirty="0"/>
              <a:t>Помогают и многие компании </a:t>
            </a:r>
            <a:r>
              <a:rPr lang="ru-RU" sz="2600" dirty="0" err="1"/>
              <a:t>фастфудов</a:t>
            </a:r>
            <a:r>
              <a:rPr lang="ru-RU" sz="2600" dirty="0"/>
              <a:t> – кормят доноров сэндвичами, предлагают бесплатные обеды после </a:t>
            </a:r>
            <a:r>
              <a:rPr lang="ru-RU" sz="2600" dirty="0" err="1"/>
              <a:t>кроводачи</a:t>
            </a:r>
            <a:r>
              <a:rPr lang="ru-RU" sz="26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8383" y="142730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+mj-lt"/>
              </a:rPr>
              <a:t>США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958" y="3875276"/>
            <a:ext cx="108641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/>
              <a:t>Донорство в Канаде безвозмездное, льготы для доноров не предусмотрены. На юбилейную </a:t>
            </a:r>
            <a:r>
              <a:rPr lang="ru-RU" sz="2600" dirty="0" err="1"/>
              <a:t>донацию</a:t>
            </a:r>
            <a:r>
              <a:rPr lang="ru-RU" sz="2600" dirty="0"/>
              <a:t> можно получить памятный сувенир в подарок и </a:t>
            </a:r>
            <a:r>
              <a:rPr lang="ru-RU" sz="2600" dirty="0" smtClean="0"/>
              <a:t>значок. 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8383" y="3244334"/>
            <a:ext cx="187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 smtClean="0">
                <a:latin typeface="+mj-lt"/>
              </a:rPr>
              <a:t>Канада </a:t>
            </a:r>
            <a:endParaRPr lang="ru-RU" sz="4000" b="1" dirty="0">
              <a:latin typeface="+mj-lt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3"/>
          <a:stretch/>
        </p:blipFill>
        <p:spPr bwMode="auto">
          <a:xfrm>
            <a:off x="2062194" y="5244882"/>
            <a:ext cx="1167898" cy="998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8" descr="Похожее изображение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30188" r="64078" b="58492"/>
          <a:stretch>
            <a:fillRect/>
          </a:stretch>
        </p:blipFill>
        <p:spPr bwMode="auto">
          <a:xfrm>
            <a:off x="4117333" y="5244882"/>
            <a:ext cx="1097462" cy="9968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10" descr="Похожее изображение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6" t="30188" r="38710" b="58492"/>
          <a:stretch>
            <a:fillRect/>
          </a:stretch>
        </p:blipFill>
        <p:spPr bwMode="auto">
          <a:xfrm>
            <a:off x="6102036" y="5244882"/>
            <a:ext cx="1330859" cy="9826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11" descr="Похожее изображение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2" t="30188" r="14124" b="58492"/>
          <a:stretch>
            <a:fillRect/>
          </a:stretch>
        </p:blipFill>
        <p:spPr bwMode="auto">
          <a:xfrm>
            <a:off x="8320136" y="5251981"/>
            <a:ext cx="1086416" cy="9826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101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9125" y="964577"/>
            <a:ext cx="8627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/>
              <a:t>Донорство крови в Австралии строго безвозмездно — денежное вознаграждение за сдачу крови или плазмы запрещено на законодательном уровне. </a:t>
            </a:r>
          </a:p>
          <a:p>
            <a:pPr indent="361950" algn="just"/>
            <a:r>
              <a:rPr lang="ru-RU" sz="2600" dirty="0" smtClean="0"/>
              <a:t>Австралийские </a:t>
            </a:r>
            <a:r>
              <a:rPr lang="ru-RU" sz="2600" dirty="0"/>
              <a:t>доноры получают значки и медали. Самый простой – за первую </a:t>
            </a:r>
            <a:r>
              <a:rPr lang="ru-RU" sz="2600" dirty="0" err="1" smtClean="0"/>
              <a:t>кроводачу</a:t>
            </a:r>
            <a:r>
              <a:rPr lang="ru-RU" sz="2600" dirty="0" smtClean="0"/>
              <a:t>. </a:t>
            </a:r>
            <a:r>
              <a:rPr lang="ru-RU" sz="2600" dirty="0"/>
              <a:t>Значок побольше и с обозначением группы крови и резус-фактора донора – за вторую, за 250 </a:t>
            </a:r>
            <a:r>
              <a:rPr lang="ru-RU" sz="2600" dirty="0" err="1"/>
              <a:t>кроводач</a:t>
            </a:r>
            <a:r>
              <a:rPr lang="ru-RU" sz="2600" dirty="0"/>
              <a:t> – серебряную медаль, за 300 – золотую. После 300 </a:t>
            </a:r>
            <a:r>
              <a:rPr lang="ru-RU" sz="2600" dirty="0" err="1"/>
              <a:t>донаций</a:t>
            </a:r>
            <a:r>
              <a:rPr lang="ru-RU" sz="2600" dirty="0"/>
              <a:t> донорам дарят хрустальные вазы и другие ценные вещи. За 25 лет донорства можно получить значок с цифрой 450 (именно столько граммов крови сдается за один раз). На ежегодных церемониях чествования доноров Австралийский Красный Крест вручает памятные подарки.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9125" y="256691"/>
            <a:ext cx="2366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+mj-lt"/>
              </a:rPr>
              <a:t>Австралия</a:t>
            </a:r>
            <a:endParaRPr lang="ru-RU" sz="4000" b="1" dirty="0">
              <a:latin typeface="+mj-lt"/>
            </a:endParaRPr>
          </a:p>
        </p:txBody>
      </p:sp>
      <p:pic>
        <p:nvPicPr>
          <p:cNvPr id="5" name="Рисунок 4" descr="https://meshok.net/i/309205258.0.jpg?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t="28004" r="33246" b="18187"/>
          <a:stretch/>
        </p:blipFill>
        <p:spPr bwMode="auto">
          <a:xfrm>
            <a:off x="688065" y="2118512"/>
            <a:ext cx="1837852" cy="2716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7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онор Харрисо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-370" b="370"/>
          <a:stretch/>
        </p:blipFill>
        <p:spPr bwMode="auto">
          <a:xfrm>
            <a:off x="516048" y="363429"/>
            <a:ext cx="3365825" cy="22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4716" y="552260"/>
            <a:ext cx="732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Мировые </a:t>
            </a:r>
            <a:r>
              <a:rPr lang="ru-RU" sz="2000" b="1" dirty="0" smtClean="0"/>
              <a:t>рекордсмены</a:t>
            </a:r>
          </a:p>
          <a:p>
            <a:pPr algn="just"/>
            <a:r>
              <a:rPr lang="ru-RU" sz="2000" dirty="0" smtClean="0"/>
              <a:t>Джеймс </a:t>
            </a:r>
            <a:r>
              <a:rPr lang="ru-RU" sz="2000" dirty="0" err="1"/>
              <a:t>Харрисон</a:t>
            </a:r>
            <a:r>
              <a:rPr lang="ru-RU" sz="2000" dirty="0"/>
              <a:t> (Австралия) — самый известный донор плазмы, вошедший в Книгу рекордов Гиннесса. За свою жизнь он сдал кровь </a:t>
            </a:r>
            <a:r>
              <a:rPr lang="ru-RU" sz="2000" dirty="0" smtClean="0"/>
              <a:t>1173 </a:t>
            </a:r>
            <a:r>
              <a:rPr lang="ru-RU" sz="2000" dirty="0"/>
              <a:t>раза. Его плазма содержала уникальные антитела, которые помогли создать </a:t>
            </a:r>
            <a:r>
              <a:rPr lang="ru-RU" sz="2000" dirty="0" smtClean="0"/>
              <a:t>иммуноглобулин </a:t>
            </a:r>
            <a:r>
              <a:rPr lang="ru-RU" sz="2000" smtClean="0"/>
              <a:t>для профилактики резус-конфликта </a:t>
            </a:r>
            <a:r>
              <a:rPr lang="ru-RU" sz="2000" dirty="0"/>
              <a:t>и спасли жизни около </a:t>
            </a:r>
            <a:r>
              <a:rPr lang="ru-RU" sz="2000" dirty="0" smtClean="0"/>
              <a:t>2,5 </a:t>
            </a:r>
            <a:r>
              <a:rPr lang="ru-RU" sz="2000" dirty="0"/>
              <a:t>миллионов новорожденных</a:t>
            </a:r>
            <a:r>
              <a:rPr lang="ru-RU" sz="20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048" y="2810871"/>
            <a:ext cx="1116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2000" b="1" dirty="0"/>
              <a:t>Знаменитости</a:t>
            </a:r>
            <a:r>
              <a:rPr lang="ru-RU" sz="2000" dirty="0"/>
              <a:t> — </a:t>
            </a:r>
            <a:r>
              <a:rPr lang="ru-RU" sz="2000" dirty="0" err="1"/>
              <a:t>амбассадоры</a:t>
            </a:r>
            <a:r>
              <a:rPr lang="ru-RU" sz="2000" dirty="0"/>
              <a:t> </a:t>
            </a:r>
            <a:r>
              <a:rPr lang="ru-RU" sz="2000" dirty="0" smtClean="0"/>
              <a:t>донорства, </a:t>
            </a:r>
          </a:p>
          <a:p>
            <a:pPr indent="361950" algn="ctr"/>
            <a:r>
              <a:rPr lang="ru-RU" sz="2000" dirty="0" smtClean="0"/>
              <a:t>которые </a:t>
            </a:r>
            <a:r>
              <a:rPr lang="ru-RU" sz="2000" dirty="0"/>
              <a:t>активно поддерживают донорское движение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err="1" smtClean="0"/>
              <a:t>Криштиану</a:t>
            </a:r>
            <a:r>
              <a:rPr lang="ru-RU" sz="2000" dirty="0" smtClean="0"/>
              <a:t> </a:t>
            </a:r>
            <a:r>
              <a:rPr lang="ru-RU" sz="2000" dirty="0" err="1"/>
              <a:t>Роналду</a:t>
            </a:r>
            <a:r>
              <a:rPr lang="ru-RU" sz="2000" dirty="0"/>
              <a:t> — один из самых известных звездных доноров, который регулярно сдает кровь с молодых лет и отказался от татуировок ради возможности быть донором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err="1" smtClean="0"/>
              <a:t>Анджелина</a:t>
            </a:r>
            <a:r>
              <a:rPr lang="ru-RU" sz="2000" dirty="0" smtClean="0"/>
              <a:t> </a:t>
            </a:r>
            <a:r>
              <a:rPr lang="ru-RU" sz="2000" dirty="0"/>
              <a:t>Джоли — поддерживает благотворительные инициативы по сдаче крови по всему миру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Джеки </a:t>
            </a:r>
            <a:r>
              <a:rPr lang="ru-RU" sz="2000" dirty="0"/>
              <a:t>Чан — известный актер, который регулярно организует донорские акции на съемочных площадках и лично сдает кровь.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0940" y="5186876"/>
            <a:ext cx="7813140" cy="12926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dirty="0"/>
              <a:t>В настоящее время в Беларуси, по данным Минздрава, более 70 тыс. человек награждены знаком </a:t>
            </a:r>
            <a:r>
              <a:rPr lang="ru-RU" sz="2500" dirty="0" smtClean="0"/>
              <a:t>отличия «</a:t>
            </a:r>
            <a:r>
              <a:rPr lang="ru-RU" sz="2500" dirty="0" err="1" smtClean="0"/>
              <a:t>Ганаровы</a:t>
            </a:r>
            <a:r>
              <a:rPr lang="ru-RU" sz="2500" dirty="0" smtClean="0"/>
              <a:t> </a:t>
            </a:r>
            <a:r>
              <a:rPr lang="ru-RU" sz="2500" dirty="0" err="1"/>
              <a:t>донар</a:t>
            </a:r>
            <a:r>
              <a:rPr lang="ru-RU" sz="2500" dirty="0"/>
              <a:t> </a:t>
            </a:r>
            <a:r>
              <a:rPr lang="ru-RU" sz="2500" dirty="0" err="1"/>
              <a:t>Рэспублікі</a:t>
            </a:r>
            <a:r>
              <a:rPr lang="ru-RU" sz="2500" dirty="0"/>
              <a:t> </a:t>
            </a:r>
            <a:r>
              <a:rPr lang="ru-RU" sz="2500" dirty="0" smtClean="0"/>
              <a:t>Беларусь».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90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зднование 20-летия дня донорства: спасибо вам, доноры крови! - БСМП  Грод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66" y="1326125"/>
            <a:ext cx="6238514" cy="46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4023" y="125796"/>
            <a:ext cx="482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 праздником, дорогие доноры!</a:t>
            </a:r>
          </a:p>
        </p:txBody>
      </p:sp>
      <p:pic>
        <p:nvPicPr>
          <p:cNvPr id="1028" name="Picture 4" descr="Роза красная с силиконовым покрытием 58 см - купить по лучшей цене | Декор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" r="9347" b="748"/>
          <a:stretch/>
        </p:blipFill>
        <p:spPr bwMode="auto">
          <a:xfrm rot="21070295">
            <a:off x="495014" y="1542484"/>
            <a:ext cx="4372823" cy="49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358" y="836022"/>
            <a:ext cx="7158447" cy="4678958"/>
          </a:xfrm>
        </p:spPr>
        <p:txBody>
          <a:bodyPr/>
          <a:lstStyle/>
          <a:p>
            <a:pPr marL="0" indent="361950" algn="just">
              <a:lnSpc>
                <a:spcPct val="80000"/>
              </a:lnSpc>
              <a:buFontTx/>
              <a:buNone/>
            </a:pPr>
            <a:r>
              <a:rPr lang="ru-RU" sz="3200" noProof="1"/>
              <a:t>В 1901 году </a:t>
            </a:r>
            <a:r>
              <a:rPr lang="ru-RU" sz="3200" b="1" noProof="1">
                <a:ln w="0"/>
                <a:solidFill>
                  <a:srgbClr val="A50021"/>
                </a:solidFill>
              </a:rPr>
              <a:t>Карл Ландштейнер </a:t>
            </a:r>
            <a:r>
              <a:rPr lang="ru-RU" sz="3200" noProof="1"/>
              <a:t>открыл группы крови человека по системе АВО, что послужило началом новой области иммунологии – изосерологии. </a:t>
            </a:r>
          </a:p>
          <a:p>
            <a:pPr marL="0" indent="361950" algn="just">
              <a:lnSpc>
                <a:spcPct val="80000"/>
              </a:lnSpc>
              <a:buFontTx/>
              <a:buNone/>
            </a:pPr>
            <a:r>
              <a:rPr lang="ru-RU" sz="3200" noProof="1"/>
              <a:t> </a:t>
            </a:r>
            <a:r>
              <a:rPr lang="ru-RU" sz="3200" noProof="1" smtClean="0"/>
              <a:t>За </a:t>
            </a:r>
            <a:r>
              <a:rPr lang="ru-RU" sz="3200" noProof="1"/>
              <a:t>выдающееся открытие </a:t>
            </a:r>
            <a:r>
              <a:rPr lang="ru-RU" sz="3200" noProof="1" smtClean="0"/>
              <a:t>Карлу </a:t>
            </a:r>
            <a:r>
              <a:rPr lang="ru-RU" sz="3200" noProof="1"/>
              <a:t>Ландштейнеру была присуждена Нобелевская премия, а его день рождения – </a:t>
            </a:r>
            <a:r>
              <a:rPr lang="ru-RU" sz="3200" b="1" noProof="1">
                <a:ln w="0"/>
                <a:solidFill>
                  <a:srgbClr val="A50021"/>
                </a:solidFill>
              </a:rPr>
              <a:t>14 июня 1868 </a:t>
            </a:r>
            <a:r>
              <a:rPr lang="ru-RU" sz="3200" noProof="1"/>
              <a:t>года – отмечается как </a:t>
            </a:r>
            <a:r>
              <a:rPr lang="ru-RU" sz="3200" b="1" noProof="1" smtClean="0">
                <a:ln w="0"/>
                <a:solidFill>
                  <a:srgbClr val="A50021"/>
                </a:solidFill>
              </a:rPr>
              <a:t>Всемирный </a:t>
            </a:r>
            <a:r>
              <a:rPr lang="ru-RU" sz="3200" b="1" noProof="1">
                <a:ln w="0"/>
                <a:solidFill>
                  <a:srgbClr val="A50021"/>
                </a:solidFill>
              </a:rPr>
              <a:t>день </a:t>
            </a:r>
            <a:r>
              <a:rPr lang="ru-RU" sz="3200" b="1" noProof="1" smtClean="0">
                <a:ln w="0"/>
                <a:solidFill>
                  <a:srgbClr val="A50021"/>
                </a:solidFill>
              </a:rPr>
              <a:t>донора крови. </a:t>
            </a:r>
            <a:endParaRPr lang="ru-RU" sz="3200" b="1" noProof="1">
              <a:ln w="0"/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Изображение 3076" descr="landstein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62" y="836022"/>
            <a:ext cx="3390900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6075" y="1274337"/>
            <a:ext cx="7432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/>
              <a:t>Инициаторами Всемирного дня донора </a:t>
            </a:r>
            <a:r>
              <a:rPr lang="ru-RU" sz="2800" dirty="0" smtClean="0"/>
              <a:t>крови выступили </a:t>
            </a:r>
            <a:r>
              <a:rPr lang="ru-RU" sz="2800" dirty="0"/>
              <a:t>такие значимые организации, как Всемирная организация </a:t>
            </a:r>
            <a:r>
              <a:rPr lang="ru-RU" sz="2800" dirty="0" smtClean="0"/>
              <a:t>здравоохранения (</a:t>
            </a:r>
            <a:r>
              <a:rPr lang="ru-RU" sz="2800" dirty="0"/>
              <a:t>ВОЗ</a:t>
            </a:r>
            <a:r>
              <a:rPr lang="ru-RU" sz="2800" dirty="0" smtClean="0"/>
              <a:t>), </a:t>
            </a:r>
            <a:r>
              <a:rPr lang="ru-RU" sz="2800" dirty="0"/>
              <a:t>Международная федерация Красного Креста и Красного </a:t>
            </a:r>
            <a:r>
              <a:rPr lang="ru-RU" sz="2800" dirty="0" smtClean="0"/>
              <a:t>Полумесяца </a:t>
            </a:r>
            <a:r>
              <a:rPr lang="ru-RU" sz="2800" dirty="0"/>
              <a:t>(гуманитарное движение, которое объединяет волонтеров по всему миру), Международная Федерация </a:t>
            </a:r>
            <a:r>
              <a:rPr lang="ru-RU" sz="2800" dirty="0" smtClean="0"/>
              <a:t>организаций </a:t>
            </a:r>
            <a:r>
              <a:rPr lang="ru-RU" sz="2800" dirty="0"/>
              <a:t>д</a:t>
            </a:r>
            <a:r>
              <a:rPr lang="ru-RU" sz="2800" dirty="0" smtClean="0"/>
              <a:t>оноров </a:t>
            </a:r>
            <a:r>
              <a:rPr lang="ru-RU" sz="2800" dirty="0"/>
              <a:t>к</a:t>
            </a:r>
            <a:r>
              <a:rPr lang="ru-RU" sz="2800" dirty="0" smtClean="0"/>
              <a:t>рови </a:t>
            </a:r>
            <a:r>
              <a:rPr lang="ru-RU" sz="2800" dirty="0"/>
              <a:t>и Международное общество по переливанию </a:t>
            </a:r>
            <a:r>
              <a:rPr lang="ru-RU" sz="2800" dirty="0" smtClean="0"/>
              <a:t>крови.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1396" r="48580" b="2235"/>
          <a:stretch/>
        </p:blipFill>
        <p:spPr>
          <a:xfrm>
            <a:off x="655766" y="818818"/>
            <a:ext cx="3264385" cy="5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9975" y="606582"/>
            <a:ext cx="5115207" cy="5903513"/>
          </a:xfrm>
          <a:solidFill>
            <a:schemeClr val="bg1">
              <a:alpha val="96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361950" algn="just" defTabSz="8921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Ведущим учреждением службы крови г</a:t>
            </a:r>
            <a:r>
              <a:rPr lang="ru-RU" dirty="0" smtClean="0"/>
              <a:t>. Минска </a:t>
            </a:r>
            <a:r>
              <a:rPr lang="ru-RU" dirty="0" smtClean="0"/>
              <a:t>является Городской центр трансфузиологии УЗ «6-я ГКБ».</a:t>
            </a:r>
          </a:p>
          <a:p>
            <a:pPr marL="0" indent="361950" algn="just" defTabSz="892175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361950" algn="just" defTabSz="8921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Служба крови Республики Беларусь находится под патронажем руководителей страны и местных органов власти для выполнения ее главной </a:t>
            </a:r>
            <a:r>
              <a:rPr lang="ru-RU" dirty="0" smtClean="0">
                <a:ln w="6350">
                  <a:noFill/>
                </a:ln>
              </a:rPr>
              <a:t>м</a:t>
            </a:r>
            <a:r>
              <a:rPr lang="ru-RU" altLang="ru-RU" dirty="0" smtClean="0">
                <a:ln w="6350">
                  <a:noFill/>
                </a:ln>
              </a:rPr>
              <a:t>иссии:</a:t>
            </a:r>
            <a:r>
              <a:rPr lang="ru-RU" altLang="ru-RU" dirty="0">
                <a:ln w="6350">
                  <a:noFill/>
                </a:ln>
              </a:rPr>
              <a:t> </a:t>
            </a:r>
            <a:r>
              <a:rPr lang="ru-RU" altLang="ru-RU" dirty="0" err="1" smtClean="0">
                <a:ln w="6350">
                  <a:noFill/>
                </a:ln>
              </a:rPr>
              <a:t>самообеспечение</a:t>
            </a:r>
            <a:r>
              <a:rPr lang="ru-RU" altLang="ru-RU" dirty="0" smtClean="0">
                <a:ln w="6350">
                  <a:noFill/>
                </a:ln>
              </a:rPr>
              <a:t> </a:t>
            </a:r>
            <a:r>
              <a:rPr lang="ru-RU" altLang="ru-RU" dirty="0">
                <a:ln w="6350">
                  <a:noFill/>
                </a:ln>
              </a:rPr>
              <a:t>страны </a:t>
            </a:r>
            <a:r>
              <a:rPr lang="ru-RU" altLang="ru-RU" dirty="0" smtClean="0">
                <a:ln w="6350">
                  <a:noFill/>
                </a:ln>
              </a:rPr>
              <a:t>качественной </a:t>
            </a:r>
            <a:r>
              <a:rPr lang="ru-RU" altLang="ru-RU" dirty="0">
                <a:ln w="6350">
                  <a:noFill/>
                </a:ln>
              </a:rPr>
              <a:t>и </a:t>
            </a:r>
            <a:r>
              <a:rPr lang="ru-RU" altLang="ru-RU" dirty="0" smtClean="0">
                <a:ln w="6350">
                  <a:noFill/>
                </a:ln>
              </a:rPr>
              <a:t>безопасной </a:t>
            </a:r>
            <a:r>
              <a:rPr lang="ru-RU" altLang="ru-RU" dirty="0">
                <a:ln w="6350">
                  <a:noFill/>
                </a:ln>
              </a:rPr>
              <a:t>донорской кровью, ее компонентами и лекарственными средствами из </a:t>
            </a:r>
            <a:r>
              <a:rPr lang="ru-RU" altLang="ru-RU" dirty="0" smtClean="0">
                <a:ln w="6350">
                  <a:noFill/>
                </a:ln>
              </a:rPr>
              <a:t>крови, а так же</a:t>
            </a:r>
            <a:r>
              <a:rPr lang="ru-RU" altLang="ru-RU" dirty="0">
                <a:ln w="6350">
                  <a:noFill/>
                </a:ln>
              </a:rPr>
              <a:t> </a:t>
            </a:r>
            <a:r>
              <a:rPr lang="ru-RU" altLang="ru-RU" dirty="0" smtClean="0">
                <a:ln w="6350">
                  <a:noFill/>
                </a:ln>
              </a:rPr>
              <a:t>сохранение</a:t>
            </a:r>
            <a:r>
              <a:rPr lang="ru-RU" altLang="ru-RU" dirty="0">
                <a:ln w="6350">
                  <a:noFill/>
                </a:ln>
              </a:rPr>
              <a:t>, преумножение и рациональное использование донорского </a:t>
            </a:r>
            <a:r>
              <a:rPr lang="ru-RU" altLang="ru-RU" dirty="0" smtClean="0">
                <a:ln w="6350">
                  <a:noFill/>
                </a:ln>
              </a:rPr>
              <a:t>потенциала.</a:t>
            </a:r>
            <a:endParaRPr lang="ru-RU" altLang="ru-RU" dirty="0">
              <a:ln w="6350">
                <a:noFill/>
              </a:ln>
            </a:endParaRP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9" y="146848"/>
            <a:ext cx="3258547" cy="2195203"/>
          </a:xfrm>
          <a:prstGeom prst="rect">
            <a:avLst/>
          </a:prstGeom>
        </p:spPr>
      </p:pic>
      <p:pic>
        <p:nvPicPr>
          <p:cNvPr id="7" name="Объект 4" descr="https://www.sb.by/upload/iblock/7c3/7c384a72ea34110a6a28dc9cc9a5fa6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2" y="2415945"/>
            <a:ext cx="3421855" cy="204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8" y="203913"/>
            <a:ext cx="1981372" cy="1981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6182"/>
          <a:stretch/>
        </p:blipFill>
        <p:spPr>
          <a:xfrm>
            <a:off x="2525917" y="4537253"/>
            <a:ext cx="3583989" cy="22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43" y="733331"/>
            <a:ext cx="6806147" cy="52329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ЗАКОН РЕСПУБЛИКИ БЕЛАРУСЬ</a:t>
            </a:r>
          </a:p>
          <a:p>
            <a:pPr marL="0" indent="0" algn="ctr">
              <a:buNone/>
            </a:pPr>
            <a:r>
              <a:rPr lang="ru-RU" sz="3000" b="1" dirty="0" smtClean="0"/>
              <a:t>"О донорстве крови и ее компонентов" </a:t>
            </a:r>
          </a:p>
          <a:p>
            <a:pPr marL="0" indent="0" algn="just">
              <a:buNone/>
            </a:pPr>
            <a:endParaRPr lang="ru-RU" sz="3000" dirty="0" smtClean="0"/>
          </a:p>
          <a:p>
            <a:pPr marL="0" indent="361950" algn="just">
              <a:buNone/>
            </a:pPr>
            <a:r>
              <a:rPr lang="ru-RU" sz="3000" dirty="0" smtClean="0"/>
              <a:t>В </a:t>
            </a:r>
            <a:r>
              <a:rPr lang="ru-RU" sz="3000" dirty="0"/>
              <a:t>2023 году в Республике Беларусь вступила в силу новая редакция Закона «О донорстве крови и ее компонентов», ряд положений которого соответствует международным принципам, главным из которых является добровольное безвозмездное донорство. </a:t>
            </a:r>
          </a:p>
        </p:txBody>
      </p:sp>
      <p:pic>
        <p:nvPicPr>
          <p:cNvPr id="1026" name="Picture 2" descr="https://cdn.culture.ru/images/0a4a21f9-537f-599c-b4b3-bd728dd321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1" y="1540439"/>
            <a:ext cx="4824915" cy="36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2332" y="1466660"/>
            <a:ext cx="7883317" cy="2994837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90000"/>
              </a:lnSpc>
              <a:spcBef>
                <a:spcPts val="0"/>
              </a:spcBef>
              <a:buClr>
                <a:srgbClr val="D60093"/>
              </a:buClr>
              <a:buSzPct val="101000"/>
              <a:buNone/>
            </a:pPr>
            <a:r>
              <a:rPr lang="ru-RU" altLang="ru-RU" sz="2600" b="1" dirty="0"/>
              <a:t>Д</a:t>
            </a:r>
            <a:r>
              <a:rPr lang="ru-RU" altLang="ru-RU" sz="2600" b="1" dirty="0" smtClean="0"/>
              <a:t>оноры</a:t>
            </a:r>
            <a:r>
              <a:rPr lang="ru-RU" altLang="ru-RU" sz="2600" b="1" dirty="0"/>
              <a:t>, сдавшие 40 раз кровь или 80 раз плазму и клетки крови 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SzPct val="101000"/>
              <a:buNone/>
            </a:pPr>
            <a:r>
              <a:rPr lang="ru-RU" altLang="ru-RU" sz="2600" b="1" dirty="0" smtClean="0"/>
              <a:t>(отказавшиеся </a:t>
            </a:r>
            <a:r>
              <a:rPr lang="ru-RU" sz="2600" dirty="0" smtClean="0">
                <a:ea typeface="Times New Roman" panose="02020603050405020304" pitchFamily="18" charset="0"/>
              </a:rPr>
              <a:t>от </a:t>
            </a:r>
            <a:r>
              <a:rPr lang="ru-RU" sz="2600" dirty="0">
                <a:ea typeface="Times New Roman" panose="02020603050405020304" pitchFamily="18" charset="0"/>
              </a:rPr>
              <a:t>возмещения расходов, связанных с выполнением </a:t>
            </a:r>
            <a:r>
              <a:rPr lang="ru-RU" sz="2600" dirty="0" smtClean="0">
                <a:ea typeface="Times New Roman" panose="02020603050405020304" pitchFamily="18" charset="0"/>
              </a:rPr>
              <a:t>донорской функции – </a:t>
            </a:r>
            <a:r>
              <a:rPr lang="ru-RU" altLang="ru-RU" sz="2600" b="1" dirty="0" smtClean="0"/>
              <a:t>20 </a:t>
            </a:r>
            <a:r>
              <a:rPr lang="ru-RU" altLang="ru-RU" sz="2600" b="1" dirty="0"/>
              <a:t>и 40 раз соответственно),</a:t>
            </a:r>
            <a:r>
              <a:rPr lang="ru-RU" altLang="ru-RU" sz="2600" dirty="0"/>
              <a:t> 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SzPct val="101000"/>
              <a:buNone/>
            </a:pPr>
            <a:r>
              <a:rPr lang="ru-RU" altLang="ru-RU" sz="2600" dirty="0"/>
              <a:t>награждаются знаком отличия </a:t>
            </a:r>
            <a:r>
              <a:rPr lang="ru-RU" altLang="ru-RU" sz="2600" dirty="0" smtClean="0"/>
              <a:t>Министерства здравоохранения 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SzPct val="101000"/>
              <a:buNone/>
            </a:pPr>
            <a:r>
              <a:rPr lang="ru-RU" altLang="ru-RU" sz="2600" b="1" i="1" dirty="0" smtClean="0"/>
              <a:t>«</a:t>
            </a:r>
            <a:r>
              <a:rPr lang="ru-RU" altLang="ru-RU" sz="2600" b="1" dirty="0" err="1"/>
              <a:t>Г</a:t>
            </a:r>
            <a:r>
              <a:rPr lang="ru-RU" sz="2600" b="1" dirty="0" err="1" smtClean="0">
                <a:ea typeface="Times New Roman" panose="02020603050405020304" pitchFamily="18" charset="0"/>
              </a:rPr>
              <a:t>анаровы</a:t>
            </a:r>
            <a:r>
              <a:rPr lang="ru-RU" sz="2600" b="1" dirty="0" smtClean="0"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ea typeface="Times New Roman" panose="02020603050405020304" pitchFamily="18" charset="0"/>
              </a:rPr>
              <a:t>донар</a:t>
            </a:r>
            <a:r>
              <a:rPr lang="ru-RU" sz="2600" b="1" dirty="0"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ea typeface="Times New Roman" panose="02020603050405020304" pitchFamily="18" charset="0"/>
              </a:rPr>
              <a:t>Рэспублiкi</a:t>
            </a:r>
            <a:r>
              <a:rPr lang="ru-RU" sz="2600" b="1" dirty="0">
                <a:ea typeface="Times New Roman" panose="02020603050405020304" pitchFamily="18" charset="0"/>
              </a:rPr>
              <a:t> </a:t>
            </a:r>
            <a:r>
              <a:rPr lang="ru-RU" sz="2600" b="1" dirty="0" smtClean="0">
                <a:ea typeface="Times New Roman" panose="02020603050405020304" pitchFamily="18" charset="0"/>
              </a:rPr>
              <a:t>Беларусь»</a:t>
            </a:r>
            <a:r>
              <a:rPr lang="ru-RU" altLang="ru-RU" sz="2600" b="1" i="1" dirty="0" smtClean="0"/>
              <a:t>. </a:t>
            </a:r>
            <a:endParaRPr lang="ru-RU" altLang="ru-RU" sz="2600" b="1" i="1" dirty="0"/>
          </a:p>
        </p:txBody>
      </p:sp>
      <p:pic>
        <p:nvPicPr>
          <p:cNvPr id="21507" name="Picture 4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5" y="1364283"/>
            <a:ext cx="2345791" cy="39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700615" y="4624459"/>
            <a:ext cx="7795034" cy="1602464"/>
          </a:xfrm>
          <a:prstGeom prst="wedgeRoundRectCallout">
            <a:avLst>
              <a:gd name="adj1" fmla="val -20833"/>
              <a:gd name="adj2" fmla="val 7194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24000" algn="ctr">
              <a:buFont typeface="Arial" charset="0"/>
              <a:buNone/>
              <a:defRPr/>
            </a:pPr>
            <a:r>
              <a:rPr lang="ru-RU" altLang="ru-RU" sz="2600" b="1" i="1" dirty="0" smtClean="0"/>
              <a:t>Из </a:t>
            </a:r>
            <a:r>
              <a:rPr lang="ru-RU" altLang="ru-RU" sz="2600" b="1" i="1" dirty="0"/>
              <a:t>социальных льгот они имеют право на трудовой отпуск в удобное для них время и доплаты к пенсии по достижении </a:t>
            </a:r>
            <a:endParaRPr lang="ru-RU" altLang="ru-RU" sz="2600" b="1" i="1" dirty="0" smtClean="0"/>
          </a:p>
          <a:p>
            <a:pPr indent="324000" algn="ctr">
              <a:buFont typeface="Arial" charset="0"/>
              <a:buNone/>
              <a:defRPr/>
            </a:pPr>
            <a:r>
              <a:rPr lang="ru-RU" altLang="ru-RU" sz="2600" b="1" i="1" dirty="0" smtClean="0"/>
              <a:t>пенсионного </a:t>
            </a:r>
            <a:r>
              <a:rPr lang="ru-RU" altLang="ru-RU" sz="2600" b="1" i="1" dirty="0"/>
              <a:t>возраста.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0353" y="440115"/>
            <a:ext cx="65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Республика Беларусь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5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2288" y="720288"/>
            <a:ext cx="733330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600" dirty="0">
                <a:solidFill>
                  <a:srgbClr val="444444"/>
                </a:solidFill>
              </a:rPr>
              <a:t>Если вы имеете Знак отличия, на вас распространяются такие гарантии, как (ст. 40 Закона о донорстве, п. "г" ст. 45 Закона N 2050-XII):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44444"/>
                </a:solidFill>
              </a:rPr>
              <a:t>скидка в размере 25% на платные </a:t>
            </a:r>
            <a:r>
              <a:rPr lang="ru-RU" sz="2600" dirty="0" err="1">
                <a:solidFill>
                  <a:srgbClr val="444444"/>
                </a:solidFill>
              </a:rPr>
              <a:t>медуслуги</a:t>
            </a:r>
            <a:r>
              <a:rPr lang="ru-RU" sz="2600" dirty="0">
                <a:solidFill>
                  <a:srgbClr val="444444"/>
                </a:solidFill>
              </a:rPr>
              <a:t> в </a:t>
            </a:r>
            <a:r>
              <a:rPr lang="ru-RU" sz="2600" dirty="0" err="1">
                <a:solidFill>
                  <a:srgbClr val="444444"/>
                </a:solidFill>
              </a:rPr>
              <a:t>госорганизациях</a:t>
            </a:r>
            <a:r>
              <a:rPr lang="ru-RU" sz="2600" dirty="0">
                <a:solidFill>
                  <a:srgbClr val="444444"/>
                </a:solidFill>
              </a:rPr>
              <a:t> здравоохранения, за исключением платных </a:t>
            </a:r>
            <a:r>
              <a:rPr lang="ru-RU" sz="2600" dirty="0" err="1">
                <a:solidFill>
                  <a:srgbClr val="444444"/>
                </a:solidFill>
              </a:rPr>
              <a:t>медуслуг</a:t>
            </a:r>
            <a:r>
              <a:rPr lang="ru-RU" sz="2600" dirty="0">
                <a:solidFill>
                  <a:srgbClr val="444444"/>
                </a:solidFill>
              </a:rPr>
              <a:t>, тарифы на которые регулируются Минздравом (по согласованию с МАРТ);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44444"/>
                </a:solidFill>
              </a:rPr>
              <a:t>внеочередное медобслуживание в государственных организациях здравоохранения (в том числе в тех, в которых проводилось медобслуживание до выхода на пенсию</a:t>
            </a:r>
            <a:r>
              <a:rPr lang="ru-RU" sz="2600" dirty="0" smtClean="0">
                <a:solidFill>
                  <a:srgbClr val="444444"/>
                </a:solidFill>
              </a:rPr>
              <a:t>);</a:t>
            </a:r>
            <a:endParaRPr lang="ru-RU" sz="2600" dirty="0">
              <a:solidFill>
                <a:srgbClr val="444444"/>
              </a:solidFill>
            </a:endParaRPr>
          </a:p>
        </p:txBody>
      </p:sp>
      <p:pic>
        <p:nvPicPr>
          <p:cNvPr id="1026" name="Picture 2" descr="Почетный донор Республики Беларусь. - 25-я центральная районная поликлиника  г.Мин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461"/>
          <a:stretch/>
        </p:blipFill>
        <p:spPr bwMode="auto">
          <a:xfrm>
            <a:off x="470780" y="2065984"/>
            <a:ext cx="3367890" cy="26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четный донор Республики Беларусь. - 25-я центральная районная поликлиника  г.Мин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461"/>
          <a:stretch/>
        </p:blipFill>
        <p:spPr bwMode="auto">
          <a:xfrm>
            <a:off x="497941" y="2018922"/>
            <a:ext cx="3440316" cy="26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7022" y="945715"/>
            <a:ext cx="71793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44444"/>
                </a:solidFill>
              </a:rPr>
              <a:t>внеочередной прием в учреждения </a:t>
            </a:r>
            <a:r>
              <a:rPr lang="ru-RU" sz="2600" dirty="0" err="1">
                <a:solidFill>
                  <a:srgbClr val="444444"/>
                </a:solidFill>
              </a:rPr>
              <a:t>соцобслуживания</a:t>
            </a:r>
            <a:r>
              <a:rPr lang="ru-RU" sz="2600" dirty="0">
                <a:solidFill>
                  <a:srgbClr val="444444"/>
                </a:solidFill>
              </a:rPr>
              <a:t>, осуществляющие стационарное социальное обслуживание;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44444"/>
                </a:solidFill>
              </a:rPr>
              <a:t>первоочередной прием в госорганах и иных организациях независимо от форм собственности</a:t>
            </a:r>
            <a:r>
              <a:rPr lang="ru-RU" sz="2600" dirty="0" smtClean="0">
                <a:solidFill>
                  <a:srgbClr val="444444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444444"/>
                </a:solidFill>
              </a:rPr>
              <a:t>внеочередное пользование всеми видами услуг связи, культурно-просветительных и спортивно-оздоровительных организаций, приобретение билетов на все виды транспорта, внеочередное обслуживание организациями розничной торговли и бытового обслуживания;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1795</Words>
  <Application>Microsoft Office PowerPoint</Application>
  <PresentationFormat>Широкоэкранный</PresentationFormat>
  <Paragraphs>128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Всемирный день  донора крови. Поощрения и награды донорам   в разных странах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донора крови</dc:title>
  <dc:creator>L Kolbun</dc:creator>
  <cp:lastModifiedBy>boris</cp:lastModifiedBy>
  <cp:revision>277</cp:revision>
  <dcterms:created xsi:type="dcterms:W3CDTF">2026-05-21T10:29:25Z</dcterms:created>
  <dcterms:modified xsi:type="dcterms:W3CDTF">2026-06-02T02:48:24Z</dcterms:modified>
</cp:coreProperties>
</file>